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70" r:id="rId2"/>
    <p:sldId id="411" r:id="rId3"/>
    <p:sldId id="476" r:id="rId4"/>
    <p:sldId id="558" r:id="rId5"/>
    <p:sldId id="559" r:id="rId6"/>
    <p:sldId id="560" r:id="rId7"/>
    <p:sldId id="478" r:id="rId8"/>
    <p:sldId id="561" r:id="rId9"/>
    <p:sldId id="562" r:id="rId10"/>
    <p:sldId id="592" r:id="rId11"/>
    <p:sldId id="563" r:id="rId12"/>
    <p:sldId id="479" r:id="rId13"/>
    <p:sldId id="593" r:id="rId14"/>
    <p:sldId id="564" r:id="rId15"/>
    <p:sldId id="565" r:id="rId16"/>
    <p:sldId id="594" r:id="rId17"/>
    <p:sldId id="595" r:id="rId18"/>
    <p:sldId id="543" r:id="rId19"/>
    <p:sldId id="485" r:id="rId20"/>
    <p:sldId id="482" r:id="rId21"/>
    <p:sldId id="567" r:id="rId22"/>
    <p:sldId id="566" r:id="rId23"/>
    <p:sldId id="596" r:id="rId24"/>
    <p:sldId id="597" r:id="rId25"/>
    <p:sldId id="598" r:id="rId26"/>
    <p:sldId id="599" r:id="rId27"/>
    <p:sldId id="600" r:id="rId28"/>
    <p:sldId id="568" r:id="rId29"/>
    <p:sldId id="601" r:id="rId30"/>
    <p:sldId id="602" r:id="rId31"/>
    <p:sldId id="569" r:id="rId32"/>
    <p:sldId id="570" r:id="rId33"/>
    <p:sldId id="604" r:id="rId34"/>
    <p:sldId id="605" r:id="rId35"/>
    <p:sldId id="571" r:id="rId36"/>
    <p:sldId id="617" r:id="rId37"/>
    <p:sldId id="618" r:id="rId38"/>
    <p:sldId id="619" r:id="rId39"/>
    <p:sldId id="572" r:id="rId40"/>
    <p:sldId id="575" r:id="rId41"/>
    <p:sldId id="606" r:id="rId42"/>
    <p:sldId id="607" r:id="rId43"/>
    <p:sldId id="609" r:id="rId44"/>
    <p:sldId id="610" r:id="rId45"/>
    <p:sldId id="611" r:id="rId46"/>
    <p:sldId id="613" r:id="rId47"/>
    <p:sldId id="614" r:id="rId48"/>
    <p:sldId id="577" r:id="rId49"/>
    <p:sldId id="612" r:id="rId50"/>
    <p:sldId id="578" r:id="rId51"/>
    <p:sldId id="615" r:id="rId52"/>
    <p:sldId id="579" r:id="rId53"/>
    <p:sldId id="616" r:id="rId54"/>
    <p:sldId id="580" r:id="rId55"/>
    <p:sldId id="581" r:id="rId56"/>
    <p:sldId id="582" r:id="rId57"/>
    <p:sldId id="620" r:id="rId58"/>
    <p:sldId id="583" r:id="rId59"/>
    <p:sldId id="584" r:id="rId60"/>
    <p:sldId id="585" r:id="rId61"/>
    <p:sldId id="621" r:id="rId62"/>
    <p:sldId id="587" r:id="rId63"/>
    <p:sldId id="622" r:id="rId64"/>
    <p:sldId id="623" r:id="rId65"/>
    <p:sldId id="624" r:id="rId66"/>
    <p:sldId id="625" r:id="rId67"/>
    <p:sldId id="588" r:id="rId68"/>
    <p:sldId id="589" r:id="rId69"/>
    <p:sldId id="590" r:id="rId70"/>
    <p:sldId id="591" r:id="rId71"/>
    <p:sldId id="455" r:id="rId72"/>
    <p:sldId id="451" r:id="rId73"/>
    <p:sldId id="436" r:id="rId74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3859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1BF"/>
    <a:srgbClr val="00458E"/>
    <a:srgbClr val="8B8B8B"/>
    <a:srgbClr val="B11212"/>
    <a:srgbClr val="F5F5F5"/>
    <a:srgbClr val="022A4F"/>
    <a:srgbClr val="007ADE"/>
    <a:srgbClr val="0885DA"/>
    <a:srgbClr val="297FD5"/>
    <a:srgbClr val="629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4414" autoAdjust="0"/>
  </p:normalViewPr>
  <p:slideViewPr>
    <p:cSldViewPr>
      <p:cViewPr>
        <p:scale>
          <a:sx n="71" d="100"/>
          <a:sy n="71" d="100"/>
        </p:scale>
        <p:origin x="-360" y="116"/>
      </p:cViewPr>
      <p:guideLst>
        <p:guide orient="horz" pos="2160"/>
        <p:guide orient="horz" pos="3859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513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68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31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56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15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15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115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45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45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45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013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8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3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31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31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31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134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342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31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3"/>
          <p:cNvSpPr txBox="1">
            <a:spLocks noChangeArrowheads="1"/>
          </p:cNvSpPr>
          <p:nvPr userDrawn="1"/>
        </p:nvSpPr>
        <p:spPr bwMode="auto">
          <a:xfrm>
            <a:off x="2590428" y="189434"/>
            <a:ext cx="4080842" cy="5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点击此处添加标题内容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燕尾形 6"/>
          <p:cNvSpPr/>
          <p:nvPr userDrawn="1"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90550" y="180723"/>
            <a:ext cx="1457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tx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6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530820CF-B880-4189-942D-D702A7CBA730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530820CF-B880-4189-942D-D702A7CBA730}" type="datetimeFigureOut">
              <a:rPr lang="zh-CN" altLang="en-US" smtClean="0"/>
              <a:t>2019/1/15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 advClick="0" advTm="0">
    <p:wipe/>
  </p:transition>
  <p:txStyles>
    <p:titleStyle>
      <a:lvl1pPr algn="ctr" defTabSz="1088390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305" indent="-40830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92830" y="2630721"/>
            <a:ext cx="10289962" cy="1600422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l"/>
            <a:r>
              <a:rPr lang="zh-CN" altLang="en-US" sz="5400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软件工程</a:t>
            </a:r>
            <a:r>
              <a:rPr lang="zh-CN" altLang="en-US" sz="5400" dirty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系列课程教学辅助网站</a:t>
            </a:r>
          </a:p>
          <a:p>
            <a:pPr algn="ctr"/>
            <a:r>
              <a:rPr lang="zh-CN" altLang="en-US" sz="4400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最终评审</a:t>
            </a:r>
            <a:endParaRPr lang="zh-CN" altLang="en-US" sz="4400" dirty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5"/>
          <p:cNvSpPr txBox="1"/>
          <p:nvPr/>
        </p:nvSpPr>
        <p:spPr>
          <a:xfrm>
            <a:off x="4939986" y="4778722"/>
            <a:ext cx="2308611" cy="384705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51300" y="5527040"/>
            <a:ext cx="47478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300" spc="2000">
                <a:solidFill>
                  <a:schemeClr val="tx1"/>
                </a:solidFill>
                <a:uFillTx/>
                <a:latin typeface="+中文标题" charset="0"/>
                <a:ea typeface="+mj-ea"/>
              </a:rPr>
              <a:t>浙江大学城市学院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配置管理工具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r="1617"/>
          <a:stretch/>
        </p:blipFill>
        <p:spPr bwMode="auto">
          <a:xfrm>
            <a:off x="265707" y="1931205"/>
            <a:ext cx="7636187" cy="415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78804" y="909514"/>
            <a:ext cx="777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</a:t>
            </a:r>
            <a:r>
              <a:rPr lang="zh-CN" altLang="en-US" dirty="0"/>
              <a:t>受</a:t>
            </a:r>
            <a:r>
              <a:rPr lang="zh-CN" altLang="en-US" dirty="0" smtClean="0"/>
              <a:t>控文档下有每个组员的工作目录，里面包含的是每个组员各自负责的任务。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326" y="1278846"/>
            <a:ext cx="4122420" cy="929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342" y="3478178"/>
            <a:ext cx="2072640" cy="2209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622" y="3645818"/>
            <a:ext cx="2621280" cy="20421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7901894" y="1845618"/>
            <a:ext cx="713592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039422" y="1648178"/>
            <a:ext cx="3110840" cy="22136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9886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24772" r="5367" b="10220"/>
          <a:stretch/>
        </p:blipFill>
        <p:spPr bwMode="auto">
          <a:xfrm>
            <a:off x="406574" y="837506"/>
            <a:ext cx="11738663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47534" y="292135"/>
            <a:ext cx="2052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需求工程项目计划</a:t>
            </a:r>
            <a:r>
              <a:rPr lang="en-US" altLang="zh-CN" dirty="0" smtClean="0"/>
              <a:t>WBS》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73117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任务分配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4" t="19562" r="14015" b="5277"/>
          <a:stretch/>
        </p:blipFill>
        <p:spPr bwMode="auto">
          <a:xfrm>
            <a:off x="0" y="1013012"/>
            <a:ext cx="6409014" cy="393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20279" r="14278" b="8207"/>
          <a:stretch/>
        </p:blipFill>
        <p:spPr bwMode="auto">
          <a:xfrm>
            <a:off x="5447134" y="1125538"/>
            <a:ext cx="6660776" cy="389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任务分配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6" t="21353" r="14377" b="19117"/>
          <a:stretch/>
        </p:blipFill>
        <p:spPr bwMode="auto">
          <a:xfrm>
            <a:off x="766614" y="1112835"/>
            <a:ext cx="6575479" cy="319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21329" r="14970" b="39861"/>
          <a:stretch/>
        </p:blipFill>
        <p:spPr bwMode="auto">
          <a:xfrm>
            <a:off x="791843" y="4312023"/>
            <a:ext cx="6487220" cy="209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0510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</a:t>
            </a:r>
          </a:p>
        </p:txBody>
      </p:sp>
    </p:spTree>
    <p:extLst>
      <p:ext uri="{BB962C8B-B14F-4D97-AF65-F5344CB8AC3E}">
        <p14:creationId xmlns:p14="http://schemas.microsoft.com/office/powerpoint/2010/main" val="205922163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需求计划子计划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1" t="18366" r="17084" b="5635"/>
          <a:stretch/>
        </p:blipFill>
        <p:spPr bwMode="auto">
          <a:xfrm>
            <a:off x="550590" y="1269554"/>
            <a:ext cx="6472518" cy="430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20308" r="14824" b="3172"/>
          <a:stretch/>
        </p:blipFill>
        <p:spPr bwMode="auto">
          <a:xfrm>
            <a:off x="5375126" y="1309894"/>
            <a:ext cx="6624917" cy="422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01687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需求计划子计划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9983" r="16561" b="3841"/>
          <a:stretch/>
        </p:blipFill>
        <p:spPr bwMode="auto">
          <a:xfrm>
            <a:off x="243132" y="1215764"/>
            <a:ext cx="6481483" cy="426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20029" r="17392" b="3209"/>
          <a:stretch/>
        </p:blipFill>
        <p:spPr bwMode="auto">
          <a:xfrm>
            <a:off x="5447134" y="1053530"/>
            <a:ext cx="6194613" cy="41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19397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需求计划子计划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9" t="19496" r="14438" b="3335"/>
          <a:stretch/>
        </p:blipFill>
        <p:spPr bwMode="auto">
          <a:xfrm>
            <a:off x="766614" y="1485578"/>
            <a:ext cx="6606989" cy="425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5" t="19216" r="17001" b="3626"/>
          <a:stretch/>
        </p:blipFill>
        <p:spPr bwMode="auto">
          <a:xfrm>
            <a:off x="6040950" y="1471473"/>
            <a:ext cx="5939250" cy="406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9454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计划偏差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1861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err="1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Vision&amp;Scope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20543" r="16650" b="5173"/>
          <a:stretch/>
        </p:blipFill>
        <p:spPr bwMode="auto">
          <a:xfrm>
            <a:off x="5087094" y="1349742"/>
            <a:ext cx="6875930" cy="447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6" t="18706" r="25558" b="3136"/>
          <a:stretch/>
        </p:blipFill>
        <p:spPr bwMode="auto">
          <a:xfrm>
            <a:off x="632122" y="1412496"/>
            <a:ext cx="4598894" cy="434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27454" y="6065286"/>
            <a:ext cx="3456384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愿景与范围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文档</a:t>
            </a:r>
            <a:endParaRPr lang="zh-CN" altLang="en-US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934" y="0"/>
            <a:ext cx="3469805" cy="6859587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94519" y="2219567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3776538" y="259642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604152" y="259747"/>
            <a:ext cx="2198943" cy="511810"/>
            <a:chOff x="6315199" y="2492728"/>
            <a:chExt cx="3930831" cy="511504"/>
          </a:xfrm>
        </p:grpSpPr>
        <p:sp>
          <p:nvSpPr>
            <p:cNvPr id="4" name="圆角矩形 3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362610" y="2540844"/>
              <a:ext cx="3883420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里程碑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1077142" y="8169484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8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802958" y="8169557"/>
            <a:ext cx="1973580" cy="511810"/>
            <a:chOff x="6315199" y="2492728"/>
            <a:chExt cx="3744416" cy="511504"/>
          </a:xfrm>
        </p:grpSpPr>
        <p:sp>
          <p:nvSpPr>
            <p:cNvPr id="8" name="圆角矩形 7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681843" y="2493011"/>
              <a:ext cx="2653074" cy="42900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会议记录</a:t>
              </a: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-4830260" y="799584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9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4104444" y="7995919"/>
            <a:ext cx="1973580" cy="511810"/>
            <a:chOff x="6315199" y="2492728"/>
            <a:chExt cx="3744416" cy="511504"/>
          </a:xfrm>
        </p:grpSpPr>
        <p:sp>
          <p:nvSpPr>
            <p:cNvPr id="12" name="圆角矩形 11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81843" y="2493011"/>
              <a:ext cx="2653074" cy="42900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WBS</a:t>
              </a:r>
            </a:p>
          </p:txBody>
        </p:sp>
      </p:grpSp>
      <p:sp>
        <p:nvSpPr>
          <p:cNvPr id="54" name="圆角矩形 53"/>
          <p:cNvSpPr/>
          <p:nvPr/>
        </p:nvSpPr>
        <p:spPr>
          <a:xfrm>
            <a:off x="3776538" y="982852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4604152" y="982957"/>
            <a:ext cx="2590258" cy="511810"/>
            <a:chOff x="6315199" y="2492728"/>
            <a:chExt cx="3744416" cy="511504"/>
          </a:xfrm>
        </p:grpSpPr>
        <p:sp>
          <p:nvSpPr>
            <p:cNvPr id="56" name="圆角矩形 55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405313" y="2546138"/>
              <a:ext cx="356418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项目计划阶段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圆角矩形 57"/>
          <p:cNvSpPr/>
          <p:nvPr/>
        </p:nvSpPr>
        <p:spPr>
          <a:xfrm>
            <a:off x="3776538" y="1758347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4604152" y="1758452"/>
            <a:ext cx="2303225" cy="511810"/>
            <a:chOff x="6315199" y="2492728"/>
            <a:chExt cx="4117245" cy="511504"/>
          </a:xfrm>
        </p:grpSpPr>
        <p:sp>
          <p:nvSpPr>
            <p:cNvPr id="60" name="圆角矩形 59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379837" y="2522897"/>
              <a:ext cx="405260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需求分析阶段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圆角矩形 61"/>
          <p:cNvSpPr/>
          <p:nvPr/>
        </p:nvSpPr>
        <p:spPr>
          <a:xfrm>
            <a:off x="3776538" y="2511438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4604152" y="2511544"/>
            <a:ext cx="2329404" cy="511810"/>
            <a:chOff x="6315199" y="2492729"/>
            <a:chExt cx="4164042" cy="511504"/>
          </a:xfrm>
        </p:grpSpPr>
        <p:sp>
          <p:nvSpPr>
            <p:cNvPr id="64" name="圆角矩形 63"/>
            <p:cNvSpPr/>
            <p:nvPr/>
          </p:nvSpPr>
          <p:spPr>
            <a:xfrm>
              <a:off x="6315199" y="2492729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426634" y="2557664"/>
              <a:ext cx="4052607" cy="42900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需求变更阶段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圆角矩形 65"/>
          <p:cNvSpPr/>
          <p:nvPr/>
        </p:nvSpPr>
        <p:spPr>
          <a:xfrm>
            <a:off x="3776538" y="3282875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4604152" y="3282980"/>
            <a:ext cx="2812350" cy="511810"/>
            <a:chOff x="6315199" y="2492728"/>
            <a:chExt cx="5027357" cy="511504"/>
          </a:xfrm>
        </p:grpSpPr>
        <p:sp>
          <p:nvSpPr>
            <p:cNvPr id="68" name="圆角矩形 67"/>
            <p:cNvSpPr/>
            <p:nvPr/>
          </p:nvSpPr>
          <p:spPr>
            <a:xfrm>
              <a:off x="6315199" y="2492728"/>
              <a:ext cx="498239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6476314" y="2533145"/>
              <a:ext cx="4866242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编码设计与实现阶段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圆角矩形 69"/>
          <p:cNvSpPr/>
          <p:nvPr/>
        </p:nvSpPr>
        <p:spPr>
          <a:xfrm>
            <a:off x="3791583" y="4082393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4583038" y="4062348"/>
            <a:ext cx="2378309" cy="511810"/>
            <a:chOff x="6315199" y="2492728"/>
            <a:chExt cx="4251465" cy="511504"/>
          </a:xfrm>
        </p:grpSpPr>
        <p:sp>
          <p:nvSpPr>
            <p:cNvPr id="72" name="圆角矩形 71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514057" y="2538513"/>
              <a:ext cx="405260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测试维护阶段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圆角矩形 73"/>
          <p:cNvSpPr/>
          <p:nvPr/>
        </p:nvSpPr>
        <p:spPr>
          <a:xfrm>
            <a:off x="3776538" y="4912045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7</a:t>
            </a:r>
            <a:endParaRPr lang="en-US" altLang="zh-CN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4604152" y="4912150"/>
            <a:ext cx="2405986" cy="511810"/>
            <a:chOff x="6315199" y="2492728"/>
            <a:chExt cx="4300940" cy="511504"/>
          </a:xfrm>
        </p:grpSpPr>
        <p:sp>
          <p:nvSpPr>
            <p:cNvPr id="76" name="圆角矩形 75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6563532" y="2532887"/>
              <a:ext cx="405260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项目总结阶段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07613" y="261442"/>
            <a:ext cx="2472169" cy="511810"/>
            <a:chOff x="6315199" y="2492728"/>
            <a:chExt cx="4419249" cy="511504"/>
          </a:xfrm>
        </p:grpSpPr>
        <p:sp>
          <p:nvSpPr>
            <p:cNvPr id="104" name="圆角矩形 103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6379837" y="2522897"/>
              <a:ext cx="4354611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参考文献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6" name="圆角矩形 105"/>
          <p:cNvSpPr/>
          <p:nvPr/>
        </p:nvSpPr>
        <p:spPr>
          <a:xfrm>
            <a:off x="7735252" y="1053530"/>
            <a:ext cx="794378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9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8807613" y="1053635"/>
            <a:ext cx="2472169" cy="511810"/>
            <a:chOff x="6315199" y="2492728"/>
            <a:chExt cx="4419249" cy="511504"/>
          </a:xfrm>
        </p:grpSpPr>
        <p:sp>
          <p:nvSpPr>
            <p:cNvPr id="108" name="圆角矩形 107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6379837" y="2522897"/>
              <a:ext cx="4354611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绩效考评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0" name="圆角矩形 109"/>
          <p:cNvSpPr/>
          <p:nvPr/>
        </p:nvSpPr>
        <p:spPr>
          <a:xfrm>
            <a:off x="7751390" y="269196"/>
            <a:ext cx="794379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50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6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63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00"/>
                            </p:stCondLst>
                            <p:childTnLst>
                              <p:par>
                                <p:cTn id="6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6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76" dur="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600"/>
                            </p:stCondLst>
                            <p:childTnLst>
                              <p:par>
                                <p:cTn id="7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89" dur="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00"/>
                            </p:stCondLst>
                            <p:childTnLst>
                              <p:par>
                                <p:cTn id="9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6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02" dur="7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600"/>
                            </p:stCondLst>
                            <p:childTnLst>
                              <p:par>
                                <p:cTn id="10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6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15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600"/>
                            </p:stCondLst>
                            <p:childTnLst>
                              <p:par>
                                <p:cTn id="11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6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31" dur="7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600"/>
                            </p:stCondLst>
                            <p:childTnLst>
                              <p:par>
                                <p:cTn id="13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76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44" dur="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8600"/>
                            </p:stCondLst>
                            <p:childTnLst>
                              <p:par>
                                <p:cTn id="14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  <p:bldP spid="2" grpId="0" bldLvl="0" animBg="1"/>
      <p:bldP spid="2" grpId="1" bldLvl="0" animBg="1"/>
      <p:bldP spid="2" grpId="2" bldLvl="0" animBg="1"/>
      <p:bldP spid="6" grpId="0" bldLvl="0" animBg="1"/>
      <p:bldP spid="6" grpId="1" bldLvl="0" animBg="1"/>
      <p:bldP spid="10" grpId="0" bldLvl="0" animBg="1"/>
      <p:bldP spid="10" grpId="1" bldLvl="0" animBg="1"/>
      <p:bldP spid="54" grpId="0" bldLvl="0" animBg="1"/>
      <p:bldP spid="54" grpId="1" bldLvl="0" animBg="1"/>
      <p:bldP spid="54" grpId="2" bldLvl="0" animBg="1"/>
      <p:bldP spid="58" grpId="0" bldLvl="0" animBg="1"/>
      <p:bldP spid="58" grpId="1" bldLvl="0" animBg="1"/>
      <p:bldP spid="58" grpId="2" bldLvl="0" animBg="1"/>
      <p:bldP spid="62" grpId="0" bldLvl="0" animBg="1"/>
      <p:bldP spid="62" grpId="1" bldLvl="0" animBg="1"/>
      <p:bldP spid="62" grpId="2" bldLvl="0" animBg="1"/>
      <p:bldP spid="66" grpId="0" bldLvl="0" animBg="1"/>
      <p:bldP spid="66" grpId="1" bldLvl="0" animBg="1"/>
      <p:bldP spid="66" grpId="2" bldLvl="0" animBg="1"/>
      <p:bldP spid="70" grpId="0" bldLvl="0" animBg="1"/>
      <p:bldP spid="70" grpId="1" bldLvl="0" animBg="1"/>
      <p:bldP spid="70" grpId="2" bldLvl="0" animBg="1"/>
      <p:bldP spid="74" grpId="0" bldLvl="0" animBg="1"/>
      <p:bldP spid="74" grpId="1" bldLvl="0" animBg="1"/>
      <p:bldP spid="74" grpId="2" bldLvl="0" animBg="1"/>
      <p:bldP spid="106" grpId="0" bldLvl="0" animBg="1"/>
      <p:bldP spid="106" grpId="1" bldLvl="0" animBg="1"/>
      <p:bldP spid="106" grpId="2" bldLvl="0" animBg="1"/>
      <p:bldP spid="110" grpId="0" bldLvl="0" animBg="1"/>
      <p:bldP spid="110" grpId="1" bldLvl="0" animBg="1"/>
      <p:bldP spid="110" grpId="2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164"/>
              </p:ext>
            </p:extLst>
          </p:nvPr>
        </p:nvGraphicFramePr>
        <p:xfrm>
          <a:off x="694606" y="1485578"/>
          <a:ext cx="6336705" cy="2664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2235"/>
                <a:gridCol w="2112235"/>
                <a:gridCol w="2112235"/>
              </a:tblGrid>
              <a:tr h="270646">
                <a:tc>
                  <a:txBody>
                    <a:bodyPr/>
                    <a:lstStyle/>
                    <a:p>
                      <a:pPr indent="26797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用户群分类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用户角色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用户描述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46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客户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项目发起人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项目的发起方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0506">
                <a:tc rowSpan="3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直接用户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教师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教授学生知识的代表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05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需要在网站上获取教学信息的学生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0619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管理员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负责网站后台维护的工作人员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967414" y="4365898"/>
            <a:ext cx="3384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需求工程项目计划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0670" y="4781396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《</a:t>
            </a:r>
            <a:r>
              <a:rPr lang="zh-CN" altLang="en-US" dirty="0" smtClean="0">
                <a:solidFill>
                  <a:srgbClr val="FF0000"/>
                </a:solidFill>
              </a:rPr>
              <a:t>需求工程项目计划</a:t>
            </a:r>
            <a:r>
              <a:rPr lang="en-US" altLang="zh-CN" dirty="0" smtClean="0">
                <a:solidFill>
                  <a:srgbClr val="FF0000"/>
                </a:solidFill>
              </a:rPr>
              <a:t>》</a:t>
            </a:r>
            <a:r>
              <a:rPr lang="zh-CN" altLang="en-US" dirty="0" smtClean="0">
                <a:solidFill>
                  <a:srgbClr val="FF0000"/>
                </a:solidFill>
              </a:rPr>
              <a:t>里的这个表少了游客，要改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需求获取和确认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2" y="771114"/>
            <a:ext cx="7560840" cy="597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9974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7" r="1898"/>
          <a:stretch/>
        </p:blipFill>
        <p:spPr bwMode="auto">
          <a:xfrm>
            <a:off x="2854846" y="1034235"/>
            <a:ext cx="9117106" cy="494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590" y="1989634"/>
            <a:ext cx="21602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>
                <a:solidFill>
                  <a:srgbClr val="FF0000"/>
                </a:solidFill>
              </a:rPr>
              <a:t>RP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端界面设计，并使用设计结果与用户进行需求获取与确认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11486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0"/>
          <a:stretch/>
        </p:blipFill>
        <p:spPr bwMode="auto">
          <a:xfrm>
            <a:off x="4977" y="909515"/>
            <a:ext cx="6292139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7" r="1882" b="2527"/>
          <a:stretch/>
        </p:blipFill>
        <p:spPr bwMode="auto">
          <a:xfrm>
            <a:off x="1845445" y="2997746"/>
            <a:ext cx="7152136" cy="377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2" r="1033" b="2259"/>
          <a:stretch/>
        </p:blipFill>
        <p:spPr bwMode="auto">
          <a:xfrm>
            <a:off x="5198564" y="458299"/>
            <a:ext cx="6991849" cy="369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42160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r="1036"/>
          <a:stretch/>
        </p:blipFill>
        <p:spPr bwMode="auto">
          <a:xfrm>
            <a:off x="1630710" y="1629594"/>
            <a:ext cx="8201980" cy="448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14718" y="1070080"/>
            <a:ext cx="22322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学生个人中心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68101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880476"/>
            <a:ext cx="3134692" cy="557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6574" y="1845618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引导页</a:t>
            </a:r>
            <a:endParaRPr lang="zh-CN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310" y="788842"/>
            <a:ext cx="3240360" cy="573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35166" y="1989634"/>
            <a:ext cx="172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登录注册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15086" y="4869954"/>
            <a:ext cx="1800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使用网站工具</a:t>
            </a:r>
            <a:r>
              <a:rPr lang="zh-CN" altLang="en-US" dirty="0" smtClean="0">
                <a:solidFill>
                  <a:srgbClr val="FF0000"/>
                </a:solidFill>
              </a:rPr>
              <a:t>墨刀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端的界面设计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7188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574" y="1845618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79182" y="1989634"/>
            <a:ext cx="172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社区板块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837506"/>
            <a:ext cx="3251754" cy="57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42" y="812640"/>
            <a:ext cx="3227965" cy="571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35407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030" y="1845618"/>
            <a:ext cx="1537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直播</a:t>
            </a:r>
            <a:r>
              <a:rPr lang="zh-CN" altLang="en-US" dirty="0"/>
              <a:t>答疑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9182" y="1989634"/>
            <a:ext cx="172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课程论坛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3" y="981522"/>
            <a:ext cx="3178550" cy="562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6" y="887479"/>
            <a:ext cx="3253264" cy="57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26135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9" t="20526" r="22873" b="3458"/>
          <a:stretch/>
        </p:blipFill>
        <p:spPr bwMode="auto">
          <a:xfrm>
            <a:off x="838622" y="1269554"/>
            <a:ext cx="5253318" cy="424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8" t="18857" r="23219" b="4534"/>
          <a:stretch/>
        </p:blipFill>
        <p:spPr bwMode="auto">
          <a:xfrm>
            <a:off x="6383238" y="1237810"/>
            <a:ext cx="5468472" cy="448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67414" y="773773"/>
            <a:ext cx="1944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用例场景说明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34766" y="837506"/>
            <a:ext cx="1944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用例图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79582" y="5950074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需求规格说明书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020130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4766" y="837506"/>
            <a:ext cx="1944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界面原型</a:t>
            </a:r>
            <a:endParaRPr lang="zh-CN" alt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1701602"/>
            <a:ext cx="539325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图片 2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46" y="951654"/>
            <a:ext cx="46704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38810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675466"/>
              </p:ext>
            </p:extLst>
          </p:nvPr>
        </p:nvGraphicFramePr>
        <p:xfrm>
          <a:off x="1342678" y="837506"/>
          <a:ext cx="8126942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471"/>
                <a:gridCol w="40634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里程碑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项目章程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内容完整，经过确认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需求项目计划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项目计划采用</a:t>
                      </a:r>
                      <a:r>
                        <a:rPr lang="en-US" altLang="zh-CN" dirty="0" smtClean="0"/>
                        <a:t>ISO</a:t>
                      </a:r>
                      <a:r>
                        <a:rPr lang="zh-CN" altLang="en-US" dirty="0" smtClean="0"/>
                        <a:t>需求工程模板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项目会议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每周至少一次会议，有相应的会议记录和录音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内部评审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各个里程碑都进行内部评审，并由评审记录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版本管理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使用</a:t>
                      </a:r>
                      <a:r>
                        <a:rPr lang="en-US" altLang="zh-CN" dirty="0" err="1" smtClean="0"/>
                        <a:t>github</a:t>
                      </a:r>
                      <a:r>
                        <a:rPr lang="zh-CN" altLang="en-US" dirty="0" smtClean="0"/>
                        <a:t>进行文档版本管理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历史文档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经过评审的文档保存在受控文档目录下，之后进行被封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需求项目计划</a:t>
                      </a:r>
                      <a:r>
                        <a:rPr lang="en-US" altLang="zh-CN" dirty="0" smtClean="0"/>
                        <a:t>WBS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涵盖项目的</a:t>
                      </a:r>
                      <a:r>
                        <a:rPr lang="en-US" altLang="zh-CN" dirty="0" smtClean="0"/>
                        <a:t>5</a:t>
                      </a:r>
                      <a:r>
                        <a:rPr lang="zh-CN" altLang="en-US" dirty="0" smtClean="0"/>
                        <a:t>个阶段、需求工程的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个阶段。详见甘特图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任务分配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合理地为每个组员分配了任务，详见需求项目计划项目职责部分</a:t>
                      </a:r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8662" y="1269554"/>
            <a:ext cx="7848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编写用例文档的过程中使用了以下工具：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Visio</a:t>
            </a:r>
            <a:r>
              <a:rPr lang="zh-CN" altLang="en-US" dirty="0" smtClean="0"/>
              <a:t>。用来绘制用例图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Axure</a:t>
            </a:r>
            <a:r>
              <a:rPr lang="en-US" altLang="zh-CN" dirty="0" smtClean="0"/>
              <a:t> RP</a:t>
            </a:r>
            <a:r>
              <a:rPr lang="zh-CN" altLang="en-US" dirty="0" smtClean="0"/>
              <a:t>。用来绘制网页端的界面原型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、墨刀。用来绘制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端的界面原型</a:t>
            </a:r>
            <a:endParaRPr lang="en-US" altLang="zh-CN" dirty="0" smtClean="0"/>
          </a:p>
          <a:p>
            <a:r>
              <a:rPr lang="zh-CN" altLang="en-US" dirty="0" smtClean="0"/>
              <a:t>我们选择的这三种工具和我们的工作内容都很合适，极大地提高了我们组的工作效率。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78697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13596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用户优先级和排序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981522"/>
            <a:ext cx="11641410" cy="55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44621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用户优先级和排序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837505"/>
            <a:ext cx="4261882" cy="553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65384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用户优先级和排序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1720186"/>
            <a:ext cx="8851900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1464" y="1106954"/>
            <a:ext cx="248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量化方法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85721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3126507"/>
            <a:ext cx="74295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62758" y="1899042"/>
            <a:ext cx="676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每次和杨枨老师确认功能需求后，我们之后都会进行可行性分析，并编写文档，以下是分析报告的记录。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39513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03" y="1695822"/>
            <a:ext cx="48641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27" y="1986577"/>
            <a:ext cx="6929997" cy="277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26654" y="1053530"/>
            <a:ext cx="36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V0.2.2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17997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6654" y="1053530"/>
            <a:ext cx="36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V0.3.0</a:t>
            </a:r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29" y="1773610"/>
            <a:ext cx="6036766" cy="377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82" y="2163179"/>
            <a:ext cx="5832648" cy="299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5323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6654" y="1053530"/>
            <a:ext cx="36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V0.4.0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9" y="1469029"/>
            <a:ext cx="5366148" cy="469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1485578"/>
            <a:ext cx="5717047" cy="325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72358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JAD</a:t>
            </a:r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1262672"/>
            <a:ext cx="5953716" cy="4320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10" y="1595283"/>
            <a:ext cx="5001988" cy="48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9717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456870"/>
              </p:ext>
            </p:extLst>
          </p:nvPr>
        </p:nvGraphicFramePr>
        <p:xfrm>
          <a:off x="1270670" y="1845618"/>
          <a:ext cx="8126942" cy="269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471"/>
                <a:gridCol w="40634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里程碑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甘特图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准确绘制了甘特图，明确项目里程碑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需求计划子计划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详见需求工程项目计划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项目偏差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项目存在偏差，通过与各用户反复的需求沟通逐步解决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愿景与范围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采用了上下文图，内容完整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75526" y="5013970"/>
            <a:ext cx="24482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所有里程碑任务都按时提交，没有迟交未交情况出现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12997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981522"/>
            <a:ext cx="936625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92685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818" y="837506"/>
            <a:ext cx="935990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55530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982" y="661467"/>
            <a:ext cx="6055501" cy="554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46734" y="2709714"/>
            <a:ext cx="2376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功能需求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37414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6734" y="2709714"/>
            <a:ext cx="2376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非功能需求</a:t>
            </a:r>
            <a:endParaRPr lang="zh-CN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22" y="678319"/>
            <a:ext cx="613410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9862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数据字典</a:t>
            </a:r>
            <a:endParaRPr lang="zh-CN" alt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981522"/>
            <a:ext cx="587375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49970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ER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50762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</a:t>
            </a:r>
            <a:r>
              <a:rPr lang="zh-CN" altLang="en-US" dirty="0" smtClean="0"/>
              <a:t>环境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22" y="1910780"/>
            <a:ext cx="77628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50868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</a:t>
            </a:r>
            <a:r>
              <a:rPr lang="zh-CN" altLang="en-US" dirty="0" smtClean="0"/>
              <a:t>环境</a:t>
            </a:r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88" y="1757060"/>
            <a:ext cx="81057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4060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22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图例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5389" y="1428646"/>
            <a:ext cx="13681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对话框图</a:t>
            </a:r>
            <a:endParaRPr lang="zh-CN" alt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126" y="1263253"/>
            <a:ext cx="6118504" cy="504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72571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22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图例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0766" y="1428646"/>
            <a:ext cx="13681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顺序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19542" y="6038632"/>
            <a:ext cx="324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需求规格说明书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8" y="1495425"/>
            <a:ext cx="58483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22429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项目章程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0630" y="1989634"/>
            <a:ext cx="6092825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0000"/>
              </a:lnSpc>
            </a:pPr>
            <a:endParaRPr lang="en-US" altLang="zh-CN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7" t="18906" r="24930" b="2941"/>
          <a:stretch/>
        </p:blipFill>
        <p:spPr bwMode="auto">
          <a:xfrm>
            <a:off x="1126654" y="1269554"/>
            <a:ext cx="5148640" cy="470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19787" r="23935" b="5034"/>
          <a:stretch/>
        </p:blipFill>
        <p:spPr bwMode="auto">
          <a:xfrm>
            <a:off x="6455246" y="1197546"/>
            <a:ext cx="5441577" cy="4634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12416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需求测试和验证</a:t>
            </a:r>
            <a:endParaRPr lang="en-US" altLang="zh-CN" sz="2665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0630" y="1773610"/>
            <a:ext cx="346979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本测试均采用黑盒测试的方法，其中网站一些按钮点击用例与无数据输入的用例，测试时均采用因果图法与错误分析法。一些登入注册涉及数据操作的用例，测试时使用等价类划分与边界值分析测试法。</a:t>
            </a: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4156" y="1773610"/>
            <a:ext cx="309634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测试编号的规定为</a:t>
            </a:r>
            <a:r>
              <a:rPr lang="en-US" altLang="zh-CN" dirty="0"/>
              <a:t>TC-X-(APP)-0</a:t>
            </a:r>
            <a:endParaRPr lang="zh-CN" altLang="zh-CN" dirty="0"/>
          </a:p>
          <a:p>
            <a:r>
              <a:rPr lang="en-US" altLang="zh-CN" dirty="0"/>
              <a:t>X</a:t>
            </a:r>
            <a:r>
              <a:rPr lang="zh-CN" altLang="zh-CN" dirty="0"/>
              <a:t>为角色类型，</a:t>
            </a:r>
            <a:r>
              <a:rPr lang="en-US" altLang="zh-CN" dirty="0"/>
              <a:t>Y</a:t>
            </a:r>
            <a:r>
              <a:rPr lang="zh-CN" altLang="zh-CN" dirty="0"/>
              <a:t>为游客，</a:t>
            </a:r>
            <a:r>
              <a:rPr lang="en-US" altLang="zh-CN" dirty="0"/>
              <a:t>A</a:t>
            </a:r>
            <a:r>
              <a:rPr lang="zh-CN" altLang="zh-CN" dirty="0"/>
              <a:t>为管理员，</a:t>
            </a:r>
            <a:r>
              <a:rPr lang="en-US" altLang="zh-CN" dirty="0"/>
              <a:t>S</a:t>
            </a:r>
            <a:r>
              <a:rPr lang="zh-CN" altLang="zh-CN" dirty="0"/>
              <a:t>为学生，</a:t>
            </a:r>
            <a:r>
              <a:rPr lang="en-US" altLang="zh-CN" dirty="0"/>
              <a:t>T</a:t>
            </a:r>
            <a:r>
              <a:rPr lang="zh-CN" altLang="zh-CN" dirty="0"/>
              <a:t>为教师</a:t>
            </a:r>
          </a:p>
          <a:p>
            <a:r>
              <a:rPr lang="zh-CN" altLang="zh-CN" dirty="0"/>
              <a:t>括号为可选内容，标明</a:t>
            </a:r>
            <a:r>
              <a:rPr lang="en-US" altLang="zh-CN" dirty="0"/>
              <a:t>APP</a:t>
            </a:r>
            <a:r>
              <a:rPr lang="zh-CN" altLang="zh-CN" dirty="0"/>
              <a:t>即表示</a:t>
            </a:r>
            <a:r>
              <a:rPr lang="en-US" altLang="zh-CN" dirty="0"/>
              <a:t>APP</a:t>
            </a:r>
            <a:r>
              <a:rPr lang="zh-CN" altLang="zh-CN" dirty="0"/>
              <a:t>端的测试用例，不标明默认表示</a:t>
            </a:r>
            <a:r>
              <a:rPr lang="en-US" altLang="zh-CN" dirty="0"/>
              <a:t>web</a:t>
            </a:r>
            <a:r>
              <a:rPr lang="zh-CN" altLang="zh-CN" dirty="0"/>
              <a:t>端</a:t>
            </a:r>
          </a:p>
          <a:p>
            <a:r>
              <a:rPr lang="en-US" altLang="zh-CN" dirty="0"/>
              <a:t>0</a:t>
            </a:r>
            <a:r>
              <a:rPr lang="zh-CN" altLang="zh-CN" dirty="0"/>
              <a:t>为用例号码，表示某角色的第</a:t>
            </a:r>
            <a:r>
              <a:rPr lang="en-US" altLang="zh-CN" dirty="0"/>
              <a:t>x</a:t>
            </a:r>
            <a:r>
              <a:rPr lang="zh-CN" altLang="zh-CN" dirty="0"/>
              <a:t>个用例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75526" y="1773610"/>
            <a:ext cx="266429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端：</a:t>
            </a:r>
            <a:endParaRPr lang="en-US" altLang="zh-CN" dirty="0" smtClean="0"/>
          </a:p>
          <a:p>
            <a:r>
              <a:rPr lang="zh-CN" altLang="en-US" dirty="0" smtClean="0"/>
              <a:t>游客测试用例</a:t>
            </a:r>
            <a:r>
              <a:rPr lang="en-US" altLang="zh-CN" dirty="0" smtClean="0"/>
              <a:t>19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学生测试用例</a:t>
            </a:r>
            <a:r>
              <a:rPr lang="en-US" altLang="zh-CN" dirty="0" smtClean="0"/>
              <a:t>90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教师测试用例</a:t>
            </a:r>
            <a:r>
              <a:rPr lang="en-US" altLang="zh-CN" dirty="0" smtClean="0"/>
              <a:t>18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管理员测试用例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App</a:t>
            </a:r>
            <a:r>
              <a:rPr lang="zh-CN" altLang="en-US" dirty="0" smtClean="0"/>
              <a:t>端：</a:t>
            </a:r>
            <a:endParaRPr lang="en-US" altLang="zh-CN" dirty="0" smtClean="0"/>
          </a:p>
          <a:p>
            <a:r>
              <a:rPr lang="zh-CN" altLang="en-US" dirty="0" smtClean="0"/>
              <a:t>游客测试用例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学生测试用例</a:t>
            </a:r>
            <a:r>
              <a:rPr lang="en-US" altLang="zh-CN" dirty="0" smtClean="0"/>
              <a:t>90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教师测试用例</a:t>
            </a:r>
            <a:r>
              <a:rPr lang="en-US" altLang="zh-CN" dirty="0" smtClean="0"/>
              <a:t>18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管理员测试用例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5506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需求测试和验证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22" y="909514"/>
            <a:ext cx="60388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23598" y="5806058"/>
            <a:ext cx="2520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测试用例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97176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614" y="909514"/>
            <a:ext cx="26777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端</a:t>
            </a:r>
            <a:endParaRPr lang="en-US" altLang="zh-CN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8" y="1479922"/>
            <a:ext cx="10225136" cy="453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99462" y="6022082"/>
            <a:ext cx="34563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</a:t>
            </a:r>
            <a:r>
              <a:rPr lang="zh-CN" altLang="en-US" dirty="0" smtClean="0"/>
              <a:t>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用户手册</a:t>
            </a:r>
            <a:r>
              <a:rPr lang="en-US" altLang="zh-CN" dirty="0" smtClean="0"/>
              <a:t>》(Web</a:t>
            </a:r>
            <a:r>
              <a:rPr lang="zh-CN" altLang="en-US" dirty="0" smtClean="0"/>
              <a:t>端）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06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614" y="909514"/>
            <a:ext cx="26777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</a:t>
            </a:r>
            <a:r>
              <a:rPr lang="zh-CN" altLang="en-US" dirty="0" smtClean="0"/>
              <a:t>端</a:t>
            </a:r>
            <a:endParaRPr lang="en-US" altLang="zh-CN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49" y="1536576"/>
            <a:ext cx="10023409" cy="426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43478" y="6022082"/>
            <a:ext cx="3384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用户手册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端）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8700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内部评审</a:t>
            </a:r>
            <a:endParaRPr lang="en-US" altLang="zh-CN" sz="2665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32" y="661467"/>
            <a:ext cx="4958189" cy="59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6841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1701602"/>
            <a:ext cx="73056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91296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需求管理工具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200" y="909514"/>
            <a:ext cx="3168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Doors 8.0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02" y="1629594"/>
            <a:ext cx="6727500" cy="480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88285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需求管理工具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4551" y="856465"/>
            <a:ext cx="3168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需求链接矩阵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78" y="1485578"/>
            <a:ext cx="6643493" cy="4996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71228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组织和人选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666709"/>
              </p:ext>
            </p:extLst>
          </p:nvPr>
        </p:nvGraphicFramePr>
        <p:xfrm>
          <a:off x="910630" y="1269554"/>
          <a:ext cx="9721079" cy="4464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0037"/>
                <a:gridCol w="4501283"/>
                <a:gridCol w="4099759"/>
              </a:tblGrid>
              <a:tr h="376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角色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描述和职责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人员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9795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变更控制委员会主席 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变更控制委员会主席，如果变更控制委员会未能达成一致，主席通常有最终决定权；针对每个变更请求确定评估人和修改人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平易成，黄叶轩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93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变更控制委员会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变更控制委员会针对某一具体项目决定是批准还是驳回提出的变更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陈栩，陈妍蓝，冯一鸣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67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评估者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受</a:t>
                      </a:r>
                      <a:r>
                        <a:rPr lang="en-US" sz="1050" kern="100">
                          <a:effectLst/>
                        </a:rPr>
                        <a:t>CCB</a:t>
                      </a:r>
                      <a:r>
                        <a:rPr lang="zh-CN" sz="1050" kern="100">
                          <a:effectLst/>
                        </a:rPr>
                        <a:t>主席要求负责完成变更影响分析的人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黄为波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93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修改者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针对批准的变更请求，负责完成产品修改的人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G11</a:t>
                      </a:r>
                      <a:r>
                        <a:rPr lang="zh-CN" sz="1050" kern="100">
                          <a:effectLst/>
                        </a:rPr>
                        <a:t>全体成员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67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提交者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提交新变更请求的人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G11</a:t>
                      </a:r>
                      <a:r>
                        <a:rPr lang="zh-CN" sz="1050" kern="100">
                          <a:effectLst/>
                        </a:rPr>
                        <a:t>全体成员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93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请求接收者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最初接收新提交变更请求的人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黄为波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67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验证者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验证变更是否已正确实现的人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G11</a:t>
                      </a:r>
                      <a:r>
                        <a:rPr lang="zh-CN" sz="1050" kern="100" dirty="0">
                          <a:effectLst/>
                        </a:rPr>
                        <a:t>全体成员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58284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需求变更申请报告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962025"/>
            <a:ext cx="93726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37603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需求项目计划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0630" y="1989634"/>
            <a:ext cx="6092825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0000"/>
              </a:lnSpc>
            </a:pPr>
            <a:endParaRPr lang="en-US" altLang="zh-CN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19918" r="26658" b="3344"/>
          <a:stretch/>
        </p:blipFill>
        <p:spPr bwMode="auto">
          <a:xfrm>
            <a:off x="237030" y="1269554"/>
            <a:ext cx="4428565" cy="445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t="18702" r="8966" b="4147"/>
          <a:stretch/>
        </p:blipFill>
        <p:spPr bwMode="auto">
          <a:xfrm>
            <a:off x="4244573" y="1845617"/>
            <a:ext cx="7750204" cy="409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68344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需求变更影响分析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58" y="909514"/>
            <a:ext cx="7128792" cy="509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7702" y="1817612"/>
            <a:ext cx="2701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新增功能对之前功能的影响结果（绿色表示之前基线的功能，黄色表示新增功能）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62436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需求变更影响分析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249680"/>
            <a:ext cx="4991735" cy="4556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88" y="255131"/>
            <a:ext cx="5013960" cy="6179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587" y="2565698"/>
            <a:ext cx="673608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500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后续计划性安排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638" y="998159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测试计划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78" y="1557586"/>
            <a:ext cx="7973181" cy="476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8498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后续计划性安排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1053530"/>
            <a:ext cx="8908802" cy="529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23598" y="5662042"/>
            <a:ext cx="26642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测试计划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21250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后续计划性安排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638" y="837506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部署</a:t>
            </a:r>
            <a:r>
              <a:rPr lang="zh-CN" altLang="en-US" dirty="0" smtClean="0"/>
              <a:t>计划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1269554"/>
            <a:ext cx="8616411" cy="514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407574" y="6094090"/>
            <a:ext cx="2761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部署计划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2230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后续计划性安排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638" y="998159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系统维护计划</a:t>
            </a:r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1377315"/>
            <a:ext cx="8113316" cy="481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75526" y="5518026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系统维护计划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06301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后续计划性安排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638" y="998159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培训</a:t>
            </a:r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79582" y="5518026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/>
              <a:t>培训</a:t>
            </a:r>
            <a:r>
              <a:rPr lang="zh-CN" altLang="en-US" dirty="0" smtClean="0"/>
              <a:t>计划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8" y="1413657"/>
            <a:ext cx="8543615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753870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331" y="909514"/>
            <a:ext cx="29523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概要设计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6" y="1384839"/>
            <a:ext cx="8609957" cy="514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75526" y="5518026"/>
            <a:ext cx="3384376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软件概要设计说明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49396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Building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40" y="1240155"/>
            <a:ext cx="2462530" cy="4378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975" y="1424305"/>
            <a:ext cx="3009900" cy="3009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0" y="1538605"/>
            <a:ext cx="2780665" cy="2780665"/>
          </a:xfrm>
          <a:prstGeom prst="rect">
            <a:avLst/>
          </a:prstGeom>
        </p:spPr>
      </p:pic>
      <p:sp>
        <p:nvSpPr>
          <p:cNvPr id="8" name="文本框 14"/>
          <p:cNvSpPr txBox="1"/>
          <p:nvPr/>
        </p:nvSpPr>
        <p:spPr>
          <a:xfrm>
            <a:off x="4851400" y="4702175"/>
            <a:ext cx="57797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本次</a:t>
            </a:r>
            <a:r>
              <a:rPr lang="en-US" altLang="zh-CN" dirty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TEAMBUIDING</a:t>
            </a:r>
            <a:r>
              <a:rPr lang="zh-CN" altLang="en-US" dirty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的目的是为了帮助小组成员补充能量，应对</a:t>
            </a:r>
            <a:r>
              <a:rPr lang="zh-CN" altLang="en-US" dirty="0" smtClean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接下来的最终评审</a:t>
            </a:r>
            <a:endParaRPr lang="zh-CN" altLang="en-US" dirty="0">
              <a:ln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394341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项目总结报告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8900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项目会议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移动课堂助理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7260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76651" y="2922512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1" y="969583"/>
            <a:ext cx="7526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[1] UML2 </a:t>
            </a:r>
            <a:r>
              <a:rPr lang="zh-CN" altLang="en-US" sz="2000" dirty="0"/>
              <a:t>基础，建模与设计教程  杨弘平 等 编著  清华大学出版社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1" y="1460493"/>
            <a:ext cx="4361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[2]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</a:t>
            </a:r>
            <a:r>
              <a:rPr lang="en-US" altLang="zh-CN" sz="2000" dirty="0" smtClean="0"/>
              <a:t>SRS</a:t>
            </a:r>
            <a:r>
              <a:rPr lang="zh-CN" altLang="en-US" sz="2000" dirty="0" smtClean="0"/>
              <a:t>需求规格</a:t>
            </a:r>
            <a:r>
              <a:rPr lang="zh-CN" altLang="en-US" sz="2000" dirty="0"/>
              <a:t>说明书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1" y="1948652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[3]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1-用户手册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2" y="2442313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[4]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1-用例文档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0" y="2941476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[5]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1-测试用例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1" y="3424133"/>
            <a:ext cx="398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[6]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</a:t>
            </a:r>
            <a:r>
              <a:rPr lang="zh-CN" altLang="en-US" sz="2000" dirty="0"/>
              <a:t>愿景与</a:t>
            </a:r>
            <a:r>
              <a:rPr lang="zh-CN" altLang="en-US" sz="2000" dirty="0" smtClean="0"/>
              <a:t>范围文档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3B03106C-4AA6-4823-816F-096976E18F1D}"/>
              </a:ext>
            </a:extLst>
          </p:cNvPr>
          <p:cNvSpPr txBox="1"/>
          <p:nvPr/>
        </p:nvSpPr>
        <p:spPr>
          <a:xfrm>
            <a:off x="3696930" y="3917794"/>
            <a:ext cx="4179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[7]</a:t>
            </a:r>
            <a:r>
              <a:rPr lang="zh-CN" altLang="en-US" sz="2000" dirty="0"/>
              <a:t>软件需求规格说明</a:t>
            </a:r>
            <a:r>
              <a:rPr lang="en-US" altLang="zh-CN" sz="2000" dirty="0"/>
              <a:t>(IEEE-830-</a:t>
            </a:r>
            <a:r>
              <a:rPr lang="zh-CN" altLang="en-US" sz="2000" dirty="0"/>
              <a:t>标准</a:t>
            </a:r>
            <a:r>
              <a:rPr lang="en-US" altLang="zh-CN" sz="2000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76651" y="2922512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83622"/>
              </p:ext>
            </p:extLst>
          </p:nvPr>
        </p:nvGraphicFramePr>
        <p:xfrm>
          <a:off x="3214886" y="78530"/>
          <a:ext cx="8424936" cy="491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15747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工作内容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总评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681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黄为波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194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江亮儒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72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陈子卿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91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蔡峰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391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苏雨豪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5"/>
          <p:cNvSpPr txBox="1"/>
          <p:nvPr/>
        </p:nvSpPr>
        <p:spPr>
          <a:xfrm>
            <a:off x="4842197" y="4797772"/>
            <a:ext cx="2308610" cy="384705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</p:txBody>
      </p:sp>
      <p:sp>
        <p:nvSpPr>
          <p:cNvPr id="42" name="矩形 41"/>
          <p:cNvSpPr/>
          <p:nvPr/>
        </p:nvSpPr>
        <p:spPr>
          <a:xfrm>
            <a:off x="4110906" y="3692461"/>
            <a:ext cx="3975100" cy="6438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汇报结束 感谢观看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51300" y="5527040"/>
            <a:ext cx="47478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300" spc="2000">
                <a:solidFill>
                  <a:schemeClr val="tx1"/>
                </a:solidFill>
                <a:uFillTx/>
                <a:latin typeface="+中文标题" charset="0"/>
                <a:ea typeface="+mj-ea"/>
              </a:rPr>
              <a:t>浙江大学城市学院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1" grpId="0"/>
      <p:bldP spid="4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内部评审记录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34279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配置管理工具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 r="1826"/>
          <a:stretch/>
        </p:blipFill>
        <p:spPr bwMode="auto">
          <a:xfrm>
            <a:off x="204609" y="2349674"/>
            <a:ext cx="712327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1" r="1201"/>
          <a:stretch/>
        </p:blipFill>
        <p:spPr bwMode="auto">
          <a:xfrm>
            <a:off x="5355259" y="2565698"/>
            <a:ext cx="681182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0670" y="1053530"/>
            <a:ext cx="77768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采用</a:t>
            </a:r>
            <a:r>
              <a:rPr lang="en-US" altLang="zh-CN" dirty="0" err="1" smtClean="0"/>
              <a:t>gitbub</a:t>
            </a:r>
            <a:r>
              <a:rPr lang="zh-CN" altLang="en-US" dirty="0" smtClean="0"/>
              <a:t>来进行配置管理，在我们的项目下有</a:t>
            </a:r>
            <a:r>
              <a:rPr lang="en-US" altLang="zh-CN" dirty="0" smtClean="0"/>
              <a:t>develop</a:t>
            </a:r>
            <a:r>
              <a:rPr lang="zh-CN" altLang="en-US" dirty="0" smtClean="0"/>
              <a:t>开发目录，</a:t>
            </a:r>
            <a:r>
              <a:rPr lang="en-US" altLang="zh-CN" dirty="0" smtClean="0"/>
              <a:t>develop</a:t>
            </a:r>
            <a:r>
              <a:rPr lang="zh-CN" altLang="en-US" dirty="0" smtClean="0"/>
              <a:t>目录下有受控文档和非受控文档。受控文档用来存放经过评审的正式文档。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36459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1655</Words>
  <Application>Microsoft Office PowerPoint</Application>
  <PresentationFormat>自定义</PresentationFormat>
  <Paragraphs>462</Paragraphs>
  <Slides>73</Slides>
  <Notes>73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https:/800sucai.taobao.com</cp:keywords>
  <dc:description>https://800sucai.taobao.com</dc:description>
  <cp:lastModifiedBy>yuhao</cp:lastModifiedBy>
  <cp:revision>497</cp:revision>
  <dcterms:created xsi:type="dcterms:W3CDTF">2015-04-23T03:04:00Z</dcterms:created>
  <dcterms:modified xsi:type="dcterms:W3CDTF">2019-01-15T02:09:37Z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  <property fmtid="{D5CDD505-2E9C-101B-9397-08002B2CF9AE}" pid="3" name="KSORubyTemplateID">
    <vt:lpwstr>13</vt:lpwstr>
  </property>
</Properties>
</file>